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7"/>
  </p:notesMasterIdLst>
  <p:sldIdLst>
    <p:sldId id="256" r:id="rId2"/>
    <p:sldId id="257" r:id="rId3"/>
    <p:sldId id="306" r:id="rId4"/>
    <p:sldId id="307" r:id="rId5"/>
    <p:sldId id="282" r:id="rId6"/>
  </p:sldIdLst>
  <p:sldSz cx="9144000" cy="5143500" type="screen16x9"/>
  <p:notesSz cx="6858000" cy="9144000"/>
  <p:embeddedFontLst>
    <p:embeddedFont>
      <p:font typeface="Delius Swash Caps" charset="0"/>
      <p:regular r:id="rId8"/>
    </p:embeddedFont>
    <p:embeddedFont>
      <p:font typeface="Dancing Script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CEDC44A-2263-446E-A82C-3253EEBBC268}">
          <p14:sldIdLst>
            <p14:sldId id="256"/>
            <p14:sldId id="257"/>
            <p14:sldId id="306"/>
            <p14:sldId id="307"/>
            <p14:sldId id="282"/>
          </p14:sldIdLst>
        </p14:section>
        <p14:section name="Sección sin título" id="{BF8CE018-79C9-4A9E-A2A0-7A81C760B8F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0EB79A-F69C-4214-B4F2-18CF75DA679E}">
  <a:tblStyle styleId="{C10EB79A-F69C-4214-B4F2-18CF75DA6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306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gd1982dd69e_0_23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8" name="Google Shape;3748;gd1982dd69e_0_23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2_1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76" name="Google Shape;1276;p3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30"/>
          <p:cNvSpPr txBox="1">
            <a:spLocks noGrp="1"/>
          </p:cNvSpPr>
          <p:nvPr>
            <p:ph type="title"/>
          </p:nvPr>
        </p:nvSpPr>
        <p:spPr>
          <a:xfrm flipH="1">
            <a:off x="4318800" y="1732050"/>
            <a:ext cx="39594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30"/>
          <p:cNvSpPr txBox="1">
            <a:spLocks noGrp="1"/>
          </p:cNvSpPr>
          <p:nvPr>
            <p:ph type="subTitle" idx="1"/>
          </p:nvPr>
        </p:nvSpPr>
        <p:spPr>
          <a:xfrm flipH="1">
            <a:off x="4318975" y="2526750"/>
            <a:ext cx="39594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30"/>
          <p:cNvSpPr/>
          <p:nvPr/>
        </p:nvSpPr>
        <p:spPr>
          <a:xfrm flipH="1">
            <a:off x="7071213" y="576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>
            <a:off x="3335425" y="4879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flipH="1">
            <a:off x="2561325" y="5763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>
            <a:off x="7254300" y="45274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>
            <a:off x="48420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8336825" y="4085613"/>
            <a:ext cx="311900" cy="314700"/>
            <a:chOff x="8571050" y="1873050"/>
            <a:chExt cx="311900" cy="314700"/>
          </a:xfrm>
        </p:grpSpPr>
        <p:sp>
          <p:nvSpPr>
            <p:cNvPr id="1311" name="Google Shape;1311;p3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0"/>
          <p:cNvGrpSpPr/>
          <p:nvPr/>
        </p:nvGrpSpPr>
        <p:grpSpPr>
          <a:xfrm>
            <a:off x="4572000" y="1036450"/>
            <a:ext cx="730975" cy="238525"/>
            <a:chOff x="3798300" y="2287225"/>
            <a:chExt cx="730975" cy="238525"/>
          </a:xfrm>
        </p:grpSpPr>
        <p:sp>
          <p:nvSpPr>
            <p:cNvPr id="1316" name="Google Shape;1316;p3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30"/>
          <p:cNvGrpSpPr/>
          <p:nvPr/>
        </p:nvGrpSpPr>
        <p:grpSpPr>
          <a:xfrm>
            <a:off x="5594875" y="3812425"/>
            <a:ext cx="529900" cy="149350"/>
            <a:chOff x="3898800" y="2624300"/>
            <a:chExt cx="529900" cy="149350"/>
          </a:xfrm>
        </p:grpSpPr>
        <p:sp>
          <p:nvSpPr>
            <p:cNvPr id="1319" name="Google Shape;1319;p3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6" r:id="rId4"/>
    <p:sldLayoutId id="2147483685" r:id="rId5"/>
    <p:sldLayoutId id="2147483686" r:id="rId6"/>
    <p:sldLayoutId id="2147483687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>
            <a:spLocks noGrp="1"/>
          </p:cNvSpPr>
          <p:nvPr>
            <p:ph type="ctrTitle"/>
          </p:nvPr>
        </p:nvSpPr>
        <p:spPr>
          <a:xfrm>
            <a:off x="2454628" y="1217528"/>
            <a:ext cx="6365844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MX" dirty="0" smtClean="0">
                <a:solidFill>
                  <a:schemeClr val="dk1"/>
                </a:solidFill>
                <a:highlight>
                  <a:schemeClr val="dk2"/>
                </a:highlight>
              </a:rPr>
              <a:t>PLANEACIONES </a:t>
            </a:r>
            <a:endParaRPr dirty="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  <p:sp>
        <p:nvSpPr>
          <p:cNvPr id="1870" name="Google Shape;1870;p49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smtClean="0"/>
              <a:t>MARZO 2023 </a:t>
            </a:r>
            <a:endParaRPr sz="2400" dirty="0"/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281910" y="737218"/>
            <a:ext cx="1894791" cy="2086484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>
            <a:off x="5574464" y="4351781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4220760" y="628151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64 Grupo"/>
          <p:cNvGrpSpPr/>
          <p:nvPr/>
        </p:nvGrpSpPr>
        <p:grpSpPr>
          <a:xfrm>
            <a:off x="474922" y="113158"/>
            <a:ext cx="7152005" cy="600075"/>
            <a:chOff x="0" y="0"/>
            <a:chExt cx="6858000" cy="600075"/>
          </a:xfrm>
        </p:grpSpPr>
        <p:pic>
          <p:nvPicPr>
            <p:cNvPr id="66" name="65 Imagen" descr="Logotipo&#10;&#10;Descripción generada automáticamente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62"/>
            <a:stretch/>
          </p:blipFill>
          <p:spPr>
            <a:xfrm>
              <a:off x="0" y="19050"/>
              <a:ext cx="6858000" cy="561975"/>
            </a:xfrm>
            <a:prstGeom prst="rect">
              <a:avLst/>
            </a:prstGeom>
          </p:spPr>
        </p:pic>
        <p:pic>
          <p:nvPicPr>
            <p:cNvPr id="67" name="66 Imagen" descr="Logotipo, nombre de la empresa&#10;&#10;Descripción generada automáticamente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2E07A95-927E-E85A-98F1-D12FAE052390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00"/>
            <a:stretch/>
          </p:blipFill>
          <p:spPr>
            <a:xfrm>
              <a:off x="0" y="0"/>
              <a:ext cx="838200" cy="590550"/>
            </a:xfrm>
            <a:prstGeom prst="rect">
              <a:avLst/>
            </a:prstGeom>
          </p:spPr>
        </p:pic>
        <p:pic>
          <p:nvPicPr>
            <p:cNvPr id="68" name="67 Imagen" descr="Imagen que contiene dibujo&#10;&#10;Descripción generada automáticamente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7B6FB3B-BB9B-FCDE-B0E4-20CF9A70F4A5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5" t="15884" r="8390" b="23510"/>
            <a:stretch/>
          </p:blipFill>
          <p:spPr>
            <a:xfrm>
              <a:off x="6057900" y="28575"/>
              <a:ext cx="796290" cy="571500"/>
            </a:xfrm>
            <a:prstGeom prst="rect">
              <a:avLst/>
            </a:prstGeom>
          </p:spPr>
        </p:pic>
      </p:grpSp>
      <p:pic>
        <p:nvPicPr>
          <p:cNvPr id="69" name="Google Shape;2931;p64"/>
          <p:cNvPicPr preferRelativeResize="0"/>
          <p:nvPr/>
        </p:nvPicPr>
        <p:blipFill rotWithShape="1">
          <a:blip r:embed="rId6">
            <a:alphaModFix/>
          </a:blip>
          <a:srcRect t="4396" b="4396"/>
          <a:stretch/>
        </p:blipFill>
        <p:spPr>
          <a:xfrm flipH="1">
            <a:off x="701955" y="3045803"/>
            <a:ext cx="2520998" cy="1923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731275" y="77155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OBSERVACIONE</a:t>
            </a:r>
            <a:r>
              <a:rPr lang="es-MX" dirty="0"/>
              <a:t>S</a:t>
            </a:r>
            <a:endParaRPr dirty="0"/>
          </a:p>
        </p:txBody>
      </p:sp>
      <p:sp>
        <p:nvSpPr>
          <p:cNvPr id="1936" name="Google Shape;1936;p50"/>
          <p:cNvSpPr txBox="1">
            <a:spLocks noGrp="1"/>
          </p:cNvSpPr>
          <p:nvPr>
            <p:ph type="body" idx="1"/>
          </p:nvPr>
        </p:nvSpPr>
        <p:spPr>
          <a:xfrm>
            <a:off x="878470" y="1419622"/>
            <a:ext cx="7374230" cy="3153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UTILIZAR EL FORMATO SUGERIDO </a:t>
            </a:r>
            <a:endParaRPr lang="es-MX" dirty="0" smtClean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Arial" pitchFamily="34" charset="0"/>
                <a:cs typeface="Arial" pitchFamily="34" charset="0"/>
              </a:rPr>
              <a:t>REDACCIÓN CLARA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RESPETAR LOS MÁRGENES DE IMPRESIÓN </a:t>
            </a: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 smtClean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LA IMPRESIÓN  DEBE SER COMPLETA Y NO A COMPLETAR LAS PALABRAS DE FORMA MANUAL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VERIFICAR QUE LOS DATOS DE LA ESCUELA SEAN LOS CORRECTOS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ENTREGAR LA PLANEACIÓN FIRMADA  POR  EL DOCENTE O DOCENTES QUE COMPARTEN LA MATERIA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LA EVALUACIÓN DEBE ESTAR DESGLOSADA DE FORMA ESPECIFICA, NO SOLO LA INSTITUCIONAL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ORTOGRAFÍA </a:t>
            </a:r>
            <a:endParaRPr dirty="0">
              <a:latin typeface="+mn-lt"/>
            </a:endParaRPr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8603972" y="2231236"/>
            <a:ext cx="450796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53571" y="4071072"/>
            <a:ext cx="737403" cy="473705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22 Imagen" descr="Logotipo&#10;&#10;Descripción generada automáticament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2"/>
          <a:stretch/>
        </p:blipFill>
        <p:spPr>
          <a:xfrm>
            <a:off x="986518" y="132208"/>
            <a:ext cx="7672195" cy="561975"/>
          </a:xfrm>
          <a:prstGeom prst="rect">
            <a:avLst/>
          </a:prstGeom>
        </p:spPr>
      </p:pic>
      <p:pic>
        <p:nvPicPr>
          <p:cNvPr id="24" name="23 Imagen" descr="Logotipo, nombre de la empresa&#10;&#10;Descripción generada automáticamente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2E07A95-927E-E85A-98F1-D12FAE05239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0"/>
          <a:stretch/>
        </p:blipFill>
        <p:spPr>
          <a:xfrm>
            <a:off x="878470" y="148755"/>
            <a:ext cx="1220519" cy="590550"/>
          </a:xfrm>
          <a:prstGeom prst="rect">
            <a:avLst/>
          </a:prstGeom>
        </p:spPr>
      </p:pic>
      <p:pic>
        <p:nvPicPr>
          <p:cNvPr id="25" name="24 Imagen" descr="Imagen que contiene dibujo&#10;&#10;Descripción generada automáticamente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7B6FB3B-BB9B-FCDE-B0E4-20CF9A70F4A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15884" r="8390" b="23510"/>
          <a:stretch/>
        </p:blipFill>
        <p:spPr>
          <a:xfrm>
            <a:off x="7723309" y="158280"/>
            <a:ext cx="830427" cy="571500"/>
          </a:xfrm>
          <a:prstGeom prst="rect">
            <a:avLst/>
          </a:prstGeom>
        </p:spPr>
      </p:pic>
      <p:grpSp>
        <p:nvGrpSpPr>
          <p:cNvPr id="26" name="Google Shape;3752;p75"/>
          <p:cNvGrpSpPr/>
          <p:nvPr/>
        </p:nvGrpSpPr>
        <p:grpSpPr>
          <a:xfrm>
            <a:off x="8450547" y="871344"/>
            <a:ext cx="416332" cy="350855"/>
            <a:chOff x="2402054" y="3921571"/>
            <a:chExt cx="416332" cy="350855"/>
          </a:xfrm>
        </p:grpSpPr>
        <p:sp>
          <p:nvSpPr>
            <p:cNvPr id="34" name="Google Shape;3754;p75"/>
            <p:cNvSpPr/>
            <p:nvPr/>
          </p:nvSpPr>
          <p:spPr>
            <a:xfrm>
              <a:off x="2484277" y="3986293"/>
              <a:ext cx="334109" cy="286133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dk1"/>
            </a:solidFill>
            <a:ln w="2286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57;p75"/>
            <p:cNvSpPr/>
            <p:nvPr/>
          </p:nvSpPr>
          <p:spPr>
            <a:xfrm>
              <a:off x="2407926" y="3921571"/>
              <a:ext cx="334109" cy="286133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60;p75"/>
            <p:cNvSpPr/>
            <p:nvPr/>
          </p:nvSpPr>
          <p:spPr>
            <a:xfrm>
              <a:off x="2402054" y="3932353"/>
              <a:ext cx="334109" cy="286133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52;p75"/>
          <p:cNvGrpSpPr/>
          <p:nvPr/>
        </p:nvGrpSpPr>
        <p:grpSpPr>
          <a:xfrm>
            <a:off x="7289055" y="1450178"/>
            <a:ext cx="1081798" cy="1073787"/>
            <a:chOff x="1452451" y="1199689"/>
            <a:chExt cx="2315496" cy="3108818"/>
          </a:xfrm>
        </p:grpSpPr>
        <p:grpSp>
          <p:nvGrpSpPr>
            <p:cNvPr id="38" name="Google Shape;3753;p75"/>
            <p:cNvGrpSpPr/>
            <p:nvPr/>
          </p:nvGrpSpPr>
          <p:grpSpPr>
            <a:xfrm>
              <a:off x="1534674" y="1264411"/>
              <a:ext cx="2233273" cy="3044096"/>
              <a:chOff x="1341289" y="971114"/>
              <a:chExt cx="2473445" cy="3371466"/>
            </a:xfrm>
          </p:grpSpPr>
          <p:sp>
            <p:nvSpPr>
              <p:cNvPr id="45" name="Google Shape;3754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755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756;p75"/>
            <p:cNvGrpSpPr/>
            <p:nvPr/>
          </p:nvGrpSpPr>
          <p:grpSpPr>
            <a:xfrm>
              <a:off x="1458323" y="1199689"/>
              <a:ext cx="2233273" cy="3044096"/>
              <a:chOff x="1341289" y="971114"/>
              <a:chExt cx="2473445" cy="3371466"/>
            </a:xfrm>
          </p:grpSpPr>
          <p:sp>
            <p:nvSpPr>
              <p:cNvPr id="43" name="Google Shape;3757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758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3759;p75"/>
            <p:cNvGrpSpPr/>
            <p:nvPr/>
          </p:nvGrpSpPr>
          <p:grpSpPr>
            <a:xfrm>
              <a:off x="1452451" y="1210471"/>
              <a:ext cx="2233273" cy="3044096"/>
              <a:chOff x="1341289" y="971114"/>
              <a:chExt cx="2473445" cy="3371466"/>
            </a:xfrm>
          </p:grpSpPr>
          <p:sp>
            <p:nvSpPr>
              <p:cNvPr id="41" name="Google Shape;3760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761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7" name="Google Shape;3762;p75"/>
          <p:cNvPicPr preferRelativeResize="0"/>
          <p:nvPr/>
        </p:nvPicPr>
        <p:blipFill rotWithShape="1">
          <a:blip r:embed="rId6">
            <a:alphaModFix/>
          </a:blip>
          <a:srcRect l="53245" r="1361"/>
          <a:stretch/>
        </p:blipFill>
        <p:spPr>
          <a:xfrm>
            <a:off x="7558982" y="1582832"/>
            <a:ext cx="797063" cy="84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982324" y="228194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6" name="Google Shape;1936;p50"/>
          <p:cNvSpPr txBox="1">
            <a:spLocks noGrp="1"/>
          </p:cNvSpPr>
          <p:nvPr>
            <p:ph type="body" idx="1"/>
          </p:nvPr>
        </p:nvSpPr>
        <p:spPr>
          <a:xfrm>
            <a:off x="793027" y="882126"/>
            <a:ext cx="7374230" cy="4137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PLASMAR LOS PROCESOS  </a:t>
            </a:r>
            <a:r>
              <a:rPr lang="es-MX" dirty="0" smtClean="0">
                <a:latin typeface="+mn-lt"/>
              </a:rPr>
              <a:t> DE LA SECUENCIA DIDÁCTICA (PROCEDIMENTAL</a:t>
            </a:r>
            <a:r>
              <a:rPr lang="es-MX" dirty="0" smtClean="0">
                <a:latin typeface="+mn-lt"/>
              </a:rPr>
              <a:t>, CONCEPTUAL   Y ACTITUDINAL </a:t>
            </a:r>
            <a:r>
              <a:rPr lang="es-MX" dirty="0" smtClean="0">
                <a:latin typeface="+mn-lt"/>
              </a:rPr>
              <a:t>)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+mn-lt"/>
              </a:rPr>
              <a:t>PLANEAR LAS ACTIVIDADES MAS ESPECIFICAS POR CADA  SESIÓN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MX" dirty="0" smtClean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PLANEAR LAS ACTIVIDADES DEL PROYECTO TRANSVERSAL DE CADA UNA DE LAS EVALUACIONES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LOS CONTENIDOS PLANEADOS CORRELACIONAR CON OTRAS ASIGNATURAS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s-MX" dirty="0" smtClean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TENER UNA SECUENCIA DIDÁCTICA CLARA SER MAS </a:t>
            </a:r>
            <a:r>
              <a:rPr lang="es-MX" dirty="0" smtClean="0">
                <a:latin typeface="+mn-lt"/>
              </a:rPr>
              <a:t>EXPLICITO EN LA REDACCIÓN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+mn-lt"/>
              </a:rPr>
              <a:t>UTILIZAR VERBOS EN INFINITO AL INICIO DE CADA ACTIVIDAD PLANEADA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+mn-lt"/>
              </a:rPr>
              <a:t> ESPECIFICAR LAS ACTIVIDADES QUE REALIZA EL DOCENTE  Y ALUMNO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+mn-lt"/>
              </a:rPr>
              <a:t> DETERMINAR LAS ACTIVIDADES DE INICIO DESARROLLO Y </a:t>
            </a:r>
            <a:r>
              <a:rPr lang="es-MX" dirty="0" smtClean="0">
                <a:latin typeface="+mn-lt"/>
              </a:rPr>
              <a:t>CIERRE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 smtClean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 smtClean="0">
                <a:latin typeface="+mn-lt"/>
              </a:rPr>
              <a:t>ESPECIFICAR  </a:t>
            </a:r>
            <a:r>
              <a:rPr lang="es-MX" dirty="0">
                <a:latin typeface="+mn-lt"/>
              </a:rPr>
              <a:t>CADA SEMANA LA FORMA DE EVALUACIÓN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+mn-lt"/>
              </a:rPr>
              <a:t>DEFINIR LAS FORMAS DE EVALUACIÓN DE CADA UNA DE LOS PARCIALES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+mn-lt"/>
              </a:rPr>
              <a:t>COLOCAR LOS MATERIALES A UTILIZAR DENTRO DE CADA SESIÓN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s-MX" dirty="0">
                <a:latin typeface="+mn-lt"/>
              </a:rPr>
              <a:t>ESPECIFICAR LAS ACTIVIDADES DE ENSEÑANZA DEL LIBRO DE TEXTO </a:t>
            </a: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/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/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 smtClean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 smtClean="0">
              <a:latin typeface="+mn-lt"/>
            </a:endParaRPr>
          </a:p>
          <a:p>
            <a:pPr marL="228600" indent="-228600"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es-MX" dirty="0">
              <a:latin typeface="+mn-lt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>
              <a:latin typeface="+mn-lt"/>
            </a:endParaRPr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8603972" y="2231236"/>
            <a:ext cx="450796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53571" y="4071072"/>
            <a:ext cx="737403" cy="473705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22 Imagen" descr="Logotipo&#10;&#10;Descripción generada automáticament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2"/>
          <a:stretch/>
        </p:blipFill>
        <p:spPr>
          <a:xfrm>
            <a:off x="545479" y="242474"/>
            <a:ext cx="8154345" cy="561975"/>
          </a:xfrm>
          <a:prstGeom prst="rect">
            <a:avLst/>
          </a:prstGeom>
        </p:spPr>
      </p:pic>
      <p:pic>
        <p:nvPicPr>
          <p:cNvPr id="24" name="23 Imagen" descr="Logotipo, nombre de la empresa&#10;&#10;Descripción generada automáticamente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2E07A95-927E-E85A-98F1-D12FAE05239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0"/>
          <a:stretch/>
        </p:blipFill>
        <p:spPr>
          <a:xfrm>
            <a:off x="566641" y="228186"/>
            <a:ext cx="1220519" cy="590550"/>
          </a:xfrm>
          <a:prstGeom prst="rect">
            <a:avLst/>
          </a:prstGeom>
        </p:spPr>
      </p:pic>
      <p:pic>
        <p:nvPicPr>
          <p:cNvPr id="25" name="24 Imagen" descr="Imagen que contiene dibujo&#10;&#10;Descripción generada automáticamente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7B6FB3B-BB9B-FCDE-B0E4-20CF9A70F4A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15884" r="8390" b="23510"/>
          <a:stretch/>
        </p:blipFill>
        <p:spPr>
          <a:xfrm>
            <a:off x="7723309" y="158280"/>
            <a:ext cx="830427" cy="571500"/>
          </a:xfrm>
          <a:prstGeom prst="rect">
            <a:avLst/>
          </a:prstGeom>
        </p:spPr>
      </p:pic>
      <p:grpSp>
        <p:nvGrpSpPr>
          <p:cNvPr id="26" name="Google Shape;3752;p75"/>
          <p:cNvGrpSpPr/>
          <p:nvPr/>
        </p:nvGrpSpPr>
        <p:grpSpPr>
          <a:xfrm>
            <a:off x="8450547" y="871344"/>
            <a:ext cx="416332" cy="350855"/>
            <a:chOff x="2402054" y="3921571"/>
            <a:chExt cx="416332" cy="350855"/>
          </a:xfrm>
        </p:grpSpPr>
        <p:sp>
          <p:nvSpPr>
            <p:cNvPr id="34" name="Google Shape;3754;p75"/>
            <p:cNvSpPr/>
            <p:nvPr/>
          </p:nvSpPr>
          <p:spPr>
            <a:xfrm>
              <a:off x="2484277" y="3986293"/>
              <a:ext cx="334109" cy="286133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dk1"/>
            </a:solidFill>
            <a:ln w="2286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57;p75"/>
            <p:cNvSpPr/>
            <p:nvPr/>
          </p:nvSpPr>
          <p:spPr>
            <a:xfrm>
              <a:off x="2407926" y="3921571"/>
              <a:ext cx="334109" cy="286133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60;p75"/>
            <p:cNvSpPr/>
            <p:nvPr/>
          </p:nvSpPr>
          <p:spPr>
            <a:xfrm>
              <a:off x="2402054" y="3932353"/>
              <a:ext cx="334109" cy="286133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52;p75"/>
          <p:cNvGrpSpPr/>
          <p:nvPr/>
        </p:nvGrpSpPr>
        <p:grpSpPr>
          <a:xfrm>
            <a:off x="6599833" y="3999899"/>
            <a:ext cx="194510" cy="121185"/>
            <a:chOff x="2402055" y="3921571"/>
            <a:chExt cx="416331" cy="350855"/>
          </a:xfrm>
        </p:grpSpPr>
        <p:sp>
          <p:nvSpPr>
            <p:cNvPr id="45" name="Google Shape;3754;p75"/>
            <p:cNvSpPr/>
            <p:nvPr/>
          </p:nvSpPr>
          <p:spPr>
            <a:xfrm>
              <a:off x="2484277" y="3986293"/>
              <a:ext cx="334109" cy="286133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dk1"/>
            </a:solidFill>
            <a:ln w="2286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57;p75"/>
            <p:cNvSpPr/>
            <p:nvPr/>
          </p:nvSpPr>
          <p:spPr>
            <a:xfrm>
              <a:off x="2407926" y="3921571"/>
              <a:ext cx="334110" cy="286132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accent4"/>
            </a:solidFill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60;p75"/>
            <p:cNvSpPr/>
            <p:nvPr/>
          </p:nvSpPr>
          <p:spPr>
            <a:xfrm>
              <a:off x="2402055" y="3932352"/>
              <a:ext cx="334110" cy="286132"/>
            </a:xfrm>
            <a:custGeom>
              <a:avLst/>
              <a:gdLst/>
              <a:ahLst/>
              <a:cxnLst/>
              <a:rect l="l" t="t" r="r" b="b"/>
              <a:pathLst>
                <a:path w="5044" h="4320" extrusionOk="0">
                  <a:moveTo>
                    <a:pt x="2888" y="0"/>
                  </a:moveTo>
                  <a:cubicBezTo>
                    <a:pt x="963" y="0"/>
                    <a:pt x="1" y="2323"/>
                    <a:pt x="1361" y="3683"/>
                  </a:cubicBezTo>
                  <a:cubicBezTo>
                    <a:pt x="1801" y="4123"/>
                    <a:pt x="2341" y="4319"/>
                    <a:pt x="2871" y="4319"/>
                  </a:cubicBezTo>
                  <a:cubicBezTo>
                    <a:pt x="3980" y="4319"/>
                    <a:pt x="5044" y="3458"/>
                    <a:pt x="5044" y="2155"/>
                  </a:cubicBezTo>
                  <a:cubicBezTo>
                    <a:pt x="5044" y="963"/>
                    <a:pt x="4081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0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891300" y="549971"/>
            <a:ext cx="7713148" cy="4330210"/>
          </a:xfrm>
        </p:spPr>
        <p:txBody>
          <a:bodyPr/>
          <a:lstStyle/>
          <a:p>
            <a:pPr marL="152400" indent="0" algn="ctr"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FELICIDADES  A LOS DOCENTES QUE CUMPLEN  CON MAYORÍA DE ASPECTOS DE LA PLANEACIÓN</a:t>
            </a:r>
          </a:p>
          <a:p>
            <a:pPr marL="152400" indent="0" algn="ctr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GENARO VILLALOBOS GAMA</a:t>
            </a:r>
          </a:p>
          <a:p>
            <a:pPr marL="152400" indent="0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MEDINA ORIHUELA CLAUDIA ALEJANDRA </a:t>
            </a:r>
          </a:p>
          <a:p>
            <a:pPr marL="152400" indent="0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MARIO ALBERTO PEÑALOZA VALDÉS </a:t>
            </a:r>
          </a:p>
          <a:p>
            <a:pPr marL="152400" indent="0"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ALEJANDRA OLIVARES GONZÁLEZ</a:t>
            </a:r>
          </a:p>
          <a:p>
            <a:pPr marL="152400" indent="0"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RAQUEL MARTÍNEZ GUTIÉRREZ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152400" indent="0"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REHUEL VALDÉS GARCÍA </a:t>
            </a:r>
          </a:p>
          <a:p>
            <a:pPr marL="152400" indent="0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ELIZABETH GUERRERO RODRIGUEZ</a:t>
            </a:r>
          </a:p>
          <a:p>
            <a:pPr marL="152400" indent="0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GRISELDA FUENTES RIVERA </a:t>
            </a:r>
          </a:p>
          <a:p>
            <a:pPr marL="152400" indent="0"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438150" indent="-285750">
              <a:buFont typeface="Wingdings" pitchFamily="2" charset="2"/>
              <a:buChar char="v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YAZ MIN ELVIRA TORRES ESPINOZA </a:t>
            </a:r>
          </a:p>
          <a:p>
            <a:pPr marL="152400" indent="0"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152400" indent="0" algn="ctr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152400" indent="0" algn="ctr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611560" y="195486"/>
            <a:ext cx="7920880" cy="424213"/>
            <a:chOff x="0" y="0"/>
            <a:chExt cx="6858000" cy="600075"/>
          </a:xfrm>
        </p:grpSpPr>
        <p:pic>
          <p:nvPicPr>
            <p:cNvPr id="6" name="5 Imagen" descr="Logotipo&#10;&#10;Descripción generada automáticamente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62"/>
            <a:stretch/>
          </p:blipFill>
          <p:spPr>
            <a:xfrm>
              <a:off x="0" y="19050"/>
              <a:ext cx="6858000" cy="561975"/>
            </a:xfrm>
            <a:prstGeom prst="rect">
              <a:avLst/>
            </a:prstGeom>
          </p:spPr>
        </p:pic>
        <p:pic>
          <p:nvPicPr>
            <p:cNvPr id="7" name="6 Imagen" descr="Logotipo, nombre de la empresa&#10;&#10;Descripción generada automáticamente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2E07A95-927E-E85A-98F1-D12FAE05239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00"/>
            <a:stretch/>
          </p:blipFill>
          <p:spPr>
            <a:xfrm>
              <a:off x="0" y="0"/>
              <a:ext cx="838200" cy="590550"/>
            </a:xfrm>
            <a:prstGeom prst="rect">
              <a:avLst/>
            </a:prstGeom>
          </p:spPr>
        </p:pic>
        <p:pic>
          <p:nvPicPr>
            <p:cNvPr id="8" name="7 Imagen" descr="Imagen que contiene dibujo&#10;&#10;Descripción generada automáticamente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7B6FB3B-BB9B-FCDE-B0E4-20CF9A70F4A5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5" t="15884" r="8390" b="23510"/>
            <a:stretch/>
          </p:blipFill>
          <p:spPr>
            <a:xfrm>
              <a:off x="6057900" y="28575"/>
              <a:ext cx="796290" cy="571500"/>
            </a:xfrm>
            <a:prstGeom prst="rect">
              <a:avLst/>
            </a:prstGeom>
          </p:spPr>
        </p:pic>
      </p:grpSp>
      <p:pic>
        <p:nvPicPr>
          <p:cNvPr id="9" name="8 Imagen"/>
          <p:cNvPicPr/>
          <p:nvPr/>
        </p:nvPicPr>
        <p:blipFill rotWithShape="1">
          <a:blip r:embed="rId5"/>
          <a:srcRect l="71510" t="25680" r="6918" b="39879"/>
          <a:stretch/>
        </p:blipFill>
        <p:spPr bwMode="auto">
          <a:xfrm>
            <a:off x="5724128" y="1635646"/>
            <a:ext cx="2803911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29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p75"/>
          <p:cNvSpPr txBox="1">
            <a:spLocks noGrp="1"/>
          </p:cNvSpPr>
          <p:nvPr>
            <p:ph type="title"/>
          </p:nvPr>
        </p:nvSpPr>
        <p:spPr>
          <a:xfrm flipH="1">
            <a:off x="3059832" y="1341519"/>
            <a:ext cx="396044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GRACIAS</a:t>
            </a:r>
            <a:r>
              <a:rPr lang="es-MX" dirty="0" smtClean="0"/>
              <a:t> </a:t>
            </a:r>
            <a:endParaRPr dirty="0"/>
          </a:p>
        </p:txBody>
      </p:sp>
      <p:grpSp>
        <p:nvGrpSpPr>
          <p:cNvPr id="3752" name="Google Shape;3752;p75"/>
          <p:cNvGrpSpPr/>
          <p:nvPr/>
        </p:nvGrpSpPr>
        <p:grpSpPr>
          <a:xfrm>
            <a:off x="190293" y="862208"/>
            <a:ext cx="2315496" cy="3108818"/>
            <a:chOff x="1452451" y="1199689"/>
            <a:chExt cx="2315496" cy="3108818"/>
          </a:xfrm>
        </p:grpSpPr>
        <p:grpSp>
          <p:nvGrpSpPr>
            <p:cNvPr id="3753" name="Google Shape;3753;p75"/>
            <p:cNvGrpSpPr/>
            <p:nvPr/>
          </p:nvGrpSpPr>
          <p:grpSpPr>
            <a:xfrm>
              <a:off x="1534674" y="1264411"/>
              <a:ext cx="2233273" cy="3044096"/>
              <a:chOff x="1341289" y="971114"/>
              <a:chExt cx="2473445" cy="3371466"/>
            </a:xfrm>
          </p:grpSpPr>
          <p:sp>
            <p:nvSpPr>
              <p:cNvPr id="3754" name="Google Shape;3754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6" name="Google Shape;3756;p75"/>
            <p:cNvGrpSpPr/>
            <p:nvPr/>
          </p:nvGrpSpPr>
          <p:grpSpPr>
            <a:xfrm>
              <a:off x="1458323" y="1199689"/>
              <a:ext cx="2233273" cy="3044096"/>
              <a:chOff x="1341289" y="971114"/>
              <a:chExt cx="2473445" cy="3371466"/>
            </a:xfrm>
          </p:grpSpPr>
          <p:sp>
            <p:nvSpPr>
              <p:cNvPr id="3757" name="Google Shape;3757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9" name="Google Shape;3759;p75"/>
            <p:cNvGrpSpPr/>
            <p:nvPr/>
          </p:nvGrpSpPr>
          <p:grpSpPr>
            <a:xfrm>
              <a:off x="1452451" y="1210471"/>
              <a:ext cx="2233273" cy="3044096"/>
              <a:chOff x="1341289" y="971114"/>
              <a:chExt cx="2473445" cy="3371466"/>
            </a:xfrm>
          </p:grpSpPr>
          <p:sp>
            <p:nvSpPr>
              <p:cNvPr id="3760" name="Google Shape;3760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62" name="Google Shape;3762;p75"/>
          <p:cNvPicPr preferRelativeResize="0"/>
          <p:nvPr/>
        </p:nvPicPr>
        <p:blipFill rotWithShape="1">
          <a:blip r:embed="rId3">
            <a:alphaModFix/>
          </a:blip>
          <a:srcRect l="53245" r="1361"/>
          <a:stretch/>
        </p:blipFill>
        <p:spPr>
          <a:xfrm>
            <a:off x="388355" y="1133097"/>
            <a:ext cx="2001636" cy="2480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3" name="Google Shape;3763;p75"/>
          <p:cNvGrpSpPr/>
          <p:nvPr/>
        </p:nvGrpSpPr>
        <p:grpSpPr>
          <a:xfrm rot="-1062919">
            <a:off x="255088" y="4379896"/>
            <a:ext cx="1654020" cy="540023"/>
            <a:chOff x="2564525" y="5223525"/>
            <a:chExt cx="2556110" cy="834547"/>
          </a:xfrm>
        </p:grpSpPr>
        <p:sp>
          <p:nvSpPr>
            <p:cNvPr id="3764" name="Google Shape;3764;p7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7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75"/>
          <p:cNvGrpSpPr/>
          <p:nvPr/>
        </p:nvGrpSpPr>
        <p:grpSpPr>
          <a:xfrm rot="1813775">
            <a:off x="7202737" y="915500"/>
            <a:ext cx="1719595" cy="916331"/>
            <a:chOff x="7463504" y="3075665"/>
            <a:chExt cx="2603050" cy="1387103"/>
          </a:xfrm>
        </p:grpSpPr>
        <p:sp>
          <p:nvSpPr>
            <p:cNvPr id="3775" name="Google Shape;3775;p7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7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7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7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7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7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7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7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7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7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60 Imagen"/>
          <p:cNvPicPr/>
          <p:nvPr/>
        </p:nvPicPr>
        <p:blipFill rotWithShape="1">
          <a:blip r:embed="rId4"/>
          <a:srcRect l="73209" t="33536" r="1652" b="36555"/>
          <a:stretch/>
        </p:blipFill>
        <p:spPr bwMode="auto">
          <a:xfrm>
            <a:off x="2915750" y="2183674"/>
            <a:ext cx="4968552" cy="2299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59 Imagen" descr="Logotipo, nombre de la empresa&#10;&#10;Descripción generada automáticamente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2E07A95-927E-E85A-98F1-D12FAE05239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0"/>
          <a:stretch/>
        </p:blipFill>
        <p:spPr>
          <a:xfrm>
            <a:off x="878470" y="148755"/>
            <a:ext cx="1220519" cy="590550"/>
          </a:xfrm>
          <a:prstGeom prst="rect">
            <a:avLst/>
          </a:prstGeom>
        </p:spPr>
      </p:pic>
      <p:grpSp>
        <p:nvGrpSpPr>
          <p:cNvPr id="63" name="62 Grupo"/>
          <p:cNvGrpSpPr/>
          <p:nvPr/>
        </p:nvGrpSpPr>
        <p:grpSpPr>
          <a:xfrm>
            <a:off x="474922" y="141733"/>
            <a:ext cx="7864514" cy="571500"/>
            <a:chOff x="0" y="0"/>
            <a:chExt cx="6858000" cy="600075"/>
          </a:xfrm>
        </p:grpSpPr>
        <p:pic>
          <p:nvPicPr>
            <p:cNvPr id="64" name="63 Imagen" descr="Logotipo&#10;&#10;Descripción generada automáticamente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662"/>
            <a:stretch/>
          </p:blipFill>
          <p:spPr>
            <a:xfrm>
              <a:off x="0" y="19050"/>
              <a:ext cx="6858000" cy="561975"/>
            </a:xfrm>
            <a:prstGeom prst="rect">
              <a:avLst/>
            </a:prstGeom>
          </p:spPr>
        </p:pic>
        <p:pic>
          <p:nvPicPr>
            <p:cNvPr id="65" name="64 Imagen" descr="Logotipo, nombre de la empresa&#10;&#10;Descripción generada automáticamente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2E07A95-927E-E85A-98F1-D12FAE052390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00"/>
            <a:stretch/>
          </p:blipFill>
          <p:spPr>
            <a:xfrm>
              <a:off x="0" y="0"/>
              <a:ext cx="838200" cy="590550"/>
            </a:xfrm>
            <a:prstGeom prst="rect">
              <a:avLst/>
            </a:prstGeom>
          </p:spPr>
        </p:pic>
        <p:pic>
          <p:nvPicPr>
            <p:cNvPr id="66" name="65 Imagen" descr="Imagen que contiene dibujo&#10;&#10;Descripción generada automáticamente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F7B6FB3B-BB9B-FCDE-B0E4-20CF9A70F4A5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5" t="15884" r="8390" b="23510"/>
            <a:stretch/>
          </p:blipFill>
          <p:spPr>
            <a:xfrm>
              <a:off x="6057900" y="28575"/>
              <a:ext cx="796290" cy="57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228</Words>
  <Application>Microsoft Office PowerPoint</Application>
  <PresentationFormat>Presentación en pantalla (16:9)</PresentationFormat>
  <Paragraphs>68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Wingdings</vt:lpstr>
      <vt:lpstr>Roboto Condensed Light</vt:lpstr>
      <vt:lpstr>Delius Swash Caps</vt:lpstr>
      <vt:lpstr>Dancing Script</vt:lpstr>
      <vt:lpstr>Pretty Aesthetic Notes for School by Slidesgo</vt:lpstr>
      <vt:lpstr>PLANEACIONES </vt:lpstr>
      <vt:lpstr>OBSERVACIONES</vt:lpstr>
      <vt:lpstr>Presentación de PowerPoint</vt:lpstr>
      <vt:lpstr>Presentación de PowerPoint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PLANEACIONES</dc:title>
  <dc:creator>lupita</dc:creator>
  <cp:lastModifiedBy>LUPITA</cp:lastModifiedBy>
  <cp:revision>17</cp:revision>
  <dcterms:modified xsi:type="dcterms:W3CDTF">2023-03-29T21:39:55Z</dcterms:modified>
</cp:coreProperties>
</file>